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1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958"/>
    <p:restoredTop sz="94676"/>
  </p:normalViewPr>
  <p:slideViewPr>
    <p:cSldViewPr snapToGrid="0">
      <p:cViewPr varScale="1">
        <p:scale>
          <a:sx n="90" d="100"/>
          <a:sy n="90" d="100"/>
        </p:scale>
        <p:origin x="8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jorn van den Boom" userId="5317ec07-4310-4c52-91ec-89d324ae564f" providerId="ADAL" clId="{4B5D0450-49B4-49BD-A742-4ED334C24A5A}"/>
    <pc:docChg chg="modSld">
      <pc:chgData name="Bjorn van den Boom" userId="5317ec07-4310-4c52-91ec-89d324ae564f" providerId="ADAL" clId="{4B5D0450-49B4-49BD-A742-4ED334C24A5A}" dt="2026-07-01T12:25:45.358" v="1" actId="1036"/>
      <pc:docMkLst>
        <pc:docMk/>
      </pc:docMkLst>
      <pc:sldChg chg="modSp mod">
        <pc:chgData name="Bjorn van den Boom" userId="5317ec07-4310-4c52-91ec-89d324ae564f" providerId="ADAL" clId="{4B5D0450-49B4-49BD-A742-4ED334C24A5A}" dt="2026-07-01T12:25:45.358" v="1" actId="1036"/>
        <pc:sldMkLst>
          <pc:docMk/>
          <pc:sldMk cId="0" sldId="257"/>
        </pc:sldMkLst>
        <pc:picChg chg="mod">
          <ac:chgData name="Bjorn van den Boom" userId="5317ec07-4310-4c52-91ec-89d324ae564f" providerId="ADAL" clId="{4B5D0450-49B4-49BD-A742-4ED334C24A5A}" dt="2026-07-01T12:25:45.358" v="1" actId="1036"/>
          <ac:picMkLst>
            <pc:docMk/>
            <pc:sldMk cId="0" sldId="257"/>
            <ac:picMk id="8" creationId="{E37D4A82-6E5D-9DD9-CDDF-DFFF1ACD95B6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CDD01E-3906-8245-9DB3-80A668B1ECA0}" type="datetimeFigureOut">
              <a:rPr lang="nl-NL" smtClean="0"/>
              <a:t>1-7-2026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971FBA-4A16-9244-B563-AE6379BD616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818358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6" name="Google Shape;1386;p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7" name="Google Shape;138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631DBE6-F48F-26BE-9B11-0B7583AA6D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7B5BEE0A-9DD7-1693-9742-B3691234AE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8EE53C4-FD10-9F86-A635-0E58C47B3E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E8AA7-5BCD-DB42-B270-AAE2F50CEB22}" type="datetimeFigureOut">
              <a:rPr lang="nl-NL" smtClean="0"/>
              <a:t>1-7-2026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49FDAD5-17E1-7B34-8F9D-26696D69DD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B87CC0D-72C4-FF14-7E34-24DCED744F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1B0D6-2450-2844-BB07-7F435C38673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45427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739A227-212B-4989-5449-B7F3EAF530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40F8A777-0143-A636-50CA-939080A0DE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985BA11-6712-B9ED-829E-D872E52821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E8AA7-5BCD-DB42-B270-AAE2F50CEB22}" type="datetimeFigureOut">
              <a:rPr lang="nl-NL" smtClean="0"/>
              <a:t>1-7-2026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9AD4F57-2DEC-81DA-C7F9-C3F9D5C486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CB190BB-0959-5CA7-2A63-3F1D663F0E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1B0D6-2450-2844-BB07-7F435C38673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113026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DC7C5673-1C41-0437-A0EB-B83734E597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B618CD8D-9042-C074-E4F7-30AA29AB07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B3164C0-BB1C-2A26-17F3-81E8F95810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E8AA7-5BCD-DB42-B270-AAE2F50CEB22}" type="datetimeFigureOut">
              <a:rPr lang="nl-NL" smtClean="0"/>
              <a:t>1-7-2026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CEE0C5C-2F83-A295-A956-5F407B4C5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137E4A8-A499-1703-FD6E-7DED3E1BD7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1B0D6-2450-2844-BB07-7F435C38673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367923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dia" type="tx">
  <p:cSld name="1_Titeldia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1"/>
          <p:cNvSpPr>
            <a:spLocks noGrp="1"/>
          </p:cNvSpPr>
          <p:nvPr>
            <p:ph type="pic" idx="2"/>
          </p:nvPr>
        </p:nvSpPr>
        <p:spPr>
          <a:xfrm>
            <a:off x="0" y="1"/>
            <a:ext cx="12212597" cy="685326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nl-NL"/>
          </a:p>
        </p:txBody>
      </p:sp>
      <p:sp>
        <p:nvSpPr>
          <p:cNvPr id="91" name="Google Shape;91;p21"/>
          <p:cNvSpPr txBox="1">
            <a:spLocks noGrp="1"/>
          </p:cNvSpPr>
          <p:nvPr>
            <p:ph type="sldNum" idx="12"/>
          </p:nvPr>
        </p:nvSpPr>
        <p:spPr>
          <a:xfrm>
            <a:off x="7315200" y="6207644"/>
            <a:ext cx="2844800" cy="2974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1000"/>
              <a:buFont typeface="Calibri"/>
              <a:buNone/>
              <a:defRPr sz="1333">
                <a:solidFill>
                  <a:srgbClr val="53535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1000"/>
              <a:buFont typeface="Calibri"/>
              <a:buNone/>
              <a:defRPr sz="1333">
                <a:solidFill>
                  <a:srgbClr val="535353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1000"/>
              <a:buFont typeface="Calibri"/>
              <a:buNone/>
              <a:defRPr sz="1333">
                <a:solidFill>
                  <a:srgbClr val="535353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1000"/>
              <a:buFont typeface="Calibri"/>
              <a:buNone/>
              <a:defRPr sz="1333">
                <a:solidFill>
                  <a:srgbClr val="535353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1000"/>
              <a:buFont typeface="Calibri"/>
              <a:buNone/>
              <a:defRPr sz="1333">
                <a:solidFill>
                  <a:srgbClr val="535353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1000"/>
              <a:buFont typeface="Calibri"/>
              <a:buNone/>
              <a:defRPr sz="1333">
                <a:solidFill>
                  <a:srgbClr val="535353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1000"/>
              <a:buFont typeface="Calibri"/>
              <a:buNone/>
              <a:defRPr sz="1333">
                <a:solidFill>
                  <a:srgbClr val="535353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1000"/>
              <a:buFont typeface="Calibri"/>
              <a:buNone/>
              <a:defRPr sz="1333">
                <a:solidFill>
                  <a:srgbClr val="535353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1000"/>
              <a:buFont typeface="Calibri"/>
              <a:buNone/>
              <a:defRPr sz="1333">
                <a:solidFill>
                  <a:srgbClr val="535353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5277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ABC901B-D3A9-205E-8B04-48A1BDBD4D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86D482B-0C63-4B73-6735-730D37E165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160305A-1709-E3E3-ADEB-6431A46A4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E8AA7-5BCD-DB42-B270-AAE2F50CEB22}" type="datetimeFigureOut">
              <a:rPr lang="nl-NL" smtClean="0"/>
              <a:t>1-7-2026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C0D7D80-BF9F-F464-7F77-F1D2C4FA0F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4123263-F595-EDD4-D12D-59E3B59022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1B0D6-2450-2844-BB07-7F435C38673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923427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2E5676A-17F7-BE99-089C-0A1507104F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98980D2-700A-C226-DC1E-9D2BB56DBA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7FA7AB7-8F29-BEDB-B9C4-C8F9FAC7EB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E8AA7-5BCD-DB42-B270-AAE2F50CEB22}" type="datetimeFigureOut">
              <a:rPr lang="nl-NL" smtClean="0"/>
              <a:t>1-7-2026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D2A6A0D-0DBA-326D-D120-5983F99ED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9DB0BE3-1B41-A0D3-EF9A-3DDB6A7EAA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1B0D6-2450-2844-BB07-7F435C38673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117281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C6D9E58-D288-FBCA-F6B7-F1173688B2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32D3975-092E-126E-2E9A-DCE215548F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0DCBC0C1-8DB8-2E3C-6357-AFC7DC41AE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CBA859CF-DA40-2550-0927-BE4F123D6A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E8AA7-5BCD-DB42-B270-AAE2F50CEB22}" type="datetimeFigureOut">
              <a:rPr lang="nl-NL" smtClean="0"/>
              <a:t>1-7-2026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719E4D9E-5BB3-6140-1A09-71F7451A0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D9514921-C909-6223-254E-C0D8D3E9DE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1B0D6-2450-2844-BB07-7F435C38673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131643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A28D90E-DCFE-77F3-CCD8-6ACAE693DE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3E9E940B-315E-1C17-A083-E7B4860995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029D6428-EAD8-11B1-34FE-676A08F549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F46A7D0C-6D04-8187-BD33-041F3F044BC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B0E02DE6-219D-8AAE-760B-98D09F3299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30B52333-2569-B850-4B35-2321431308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E8AA7-5BCD-DB42-B270-AAE2F50CEB22}" type="datetimeFigureOut">
              <a:rPr lang="nl-NL" smtClean="0"/>
              <a:t>1-7-2026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4D03605B-4C86-DE89-6F40-91010821FF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E7965E91-AABD-FA69-7DC8-D8780BABC1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1B0D6-2450-2844-BB07-7F435C38673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275540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ED214AD-BDA5-A0A6-93C2-6CA98C4590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EC3873A1-91EF-28CB-9930-06B4E7BA9E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E8AA7-5BCD-DB42-B270-AAE2F50CEB22}" type="datetimeFigureOut">
              <a:rPr lang="nl-NL" smtClean="0"/>
              <a:t>1-7-2026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1EE66A3D-9662-F3BC-343E-78C04C215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723FDBD5-2AFF-ECB2-C001-92DD583E4A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1B0D6-2450-2844-BB07-7F435C38673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177037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1DCCF462-2C27-00A2-1F7C-1DBB1BBD9C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E8AA7-5BCD-DB42-B270-AAE2F50CEB22}" type="datetimeFigureOut">
              <a:rPr lang="nl-NL" smtClean="0"/>
              <a:t>1-7-2026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21CE2DDD-2328-D2D5-2FCA-5A3D20617B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8D8FD348-06A0-C2A5-2FFA-2BA64954D3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1B0D6-2450-2844-BB07-7F435C38673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843712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C486607-823E-FADB-D872-4E66B6854B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87EF2F7-D8FB-2BAF-377D-A238E13F3E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D3182A5C-45A2-D3D0-0D90-AEED75091C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1AA960F9-C93F-64D7-857C-1266283F82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E8AA7-5BCD-DB42-B270-AAE2F50CEB22}" type="datetimeFigureOut">
              <a:rPr lang="nl-NL" smtClean="0"/>
              <a:t>1-7-2026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E3C94301-D10A-1941-C452-71D8F18736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F0F94A60-85DB-969C-1A97-85493A8A15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1B0D6-2450-2844-BB07-7F435C38673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957087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13CBA04-17BD-D245-A1DD-03A33694E1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4CEFDD83-188E-0470-1907-A80964E733B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6A15ECFF-BC31-796C-8190-FEC5E968C8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DA66130A-496F-6E24-41B1-D1369C6E15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E8AA7-5BCD-DB42-B270-AAE2F50CEB22}" type="datetimeFigureOut">
              <a:rPr lang="nl-NL" smtClean="0"/>
              <a:t>1-7-2026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B23648C2-B5E1-DA68-629C-606ADE699E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7E3971AB-BD4E-1684-4C6F-F90ADA8B6B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1B0D6-2450-2844-BB07-7F435C38673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873843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5CC99E2B-A0CC-1C93-D559-DA1A90BAC3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33678D5E-8377-F544-3B53-F3F9A64C9E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626C6DB-895F-7EF6-E98C-6B44D208FFA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F2E8AA7-5BCD-DB42-B270-AAE2F50CEB22}" type="datetimeFigureOut">
              <a:rPr lang="nl-NL" smtClean="0"/>
              <a:t>1-7-2026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D3B01FD-CFCC-0D2F-8061-4C91A8F499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F1BF8BE-531E-AC57-5948-95DD87B659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B71B0D6-2450-2844-BB07-7F435C38673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207854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E37D4A82-6E5D-9DD9-CDDF-DFFF1ACD95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71171" y="17418"/>
            <a:ext cx="14416297" cy="6984544"/>
          </a:xfrm>
          <a:prstGeom prst="rect">
            <a:avLst/>
          </a:prstGeom>
        </p:spPr>
      </p:pic>
      <p:sp>
        <p:nvSpPr>
          <p:cNvPr id="1392" name="Google Shape;1392;p1"/>
          <p:cNvSpPr/>
          <p:nvPr/>
        </p:nvSpPr>
        <p:spPr>
          <a:xfrm rot="-5400000">
            <a:off x="7460497" y="-1239353"/>
            <a:ext cx="2855713" cy="6607293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717" y="0"/>
                </a:moveTo>
                <a:lnTo>
                  <a:pt x="21600" y="0"/>
                </a:lnTo>
                <a:lnTo>
                  <a:pt x="21600" y="20426"/>
                </a:lnTo>
                <a:cubicBezTo>
                  <a:pt x="21600" y="21074"/>
                  <a:pt x="20383" y="21600"/>
                  <a:pt x="18883" y="21600"/>
                </a:cubicBezTo>
                <a:lnTo>
                  <a:pt x="0" y="21600"/>
                </a:lnTo>
                <a:lnTo>
                  <a:pt x="0" y="1174"/>
                </a:lnTo>
                <a:cubicBezTo>
                  <a:pt x="0" y="526"/>
                  <a:pt x="1217" y="0"/>
                  <a:pt x="271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0933" tIns="60933" rIns="60933" bIns="60933" anchor="ctr" anchorCtr="0">
            <a:noAutofit/>
          </a:bodyPr>
          <a:lstStyle/>
          <a:p>
            <a:pPr>
              <a:buClr>
                <a:srgbClr val="494A48"/>
              </a:buClr>
              <a:buSzPts val="1800"/>
            </a:pPr>
            <a:endParaRPr sz="4000">
              <a:solidFill>
                <a:srgbClr val="0D9E8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4" name="Google Shape;1394;p1"/>
          <p:cNvSpPr txBox="1"/>
          <p:nvPr/>
        </p:nvSpPr>
        <p:spPr>
          <a:xfrm>
            <a:off x="6390986" y="1381759"/>
            <a:ext cx="5641109" cy="615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33" tIns="60933" rIns="60933" bIns="60933" anchor="t" anchorCtr="0">
            <a:spAutoFit/>
          </a:bodyPr>
          <a:lstStyle/>
          <a:p>
            <a:pPr>
              <a:buClr>
                <a:srgbClr val="0D9E8E"/>
              </a:buClr>
              <a:buSzPts val="3000"/>
            </a:pPr>
            <a:r>
              <a:rPr lang="en-US" sz="3200" dirty="0" err="1">
                <a:solidFill>
                  <a:srgbClr val="0D9E8E"/>
                </a:solidFill>
                <a:latin typeface="Calibri"/>
                <a:ea typeface="Calibri"/>
                <a:cs typeface="Calibri"/>
                <a:sym typeface="Calibri"/>
              </a:rPr>
              <a:t>Convenant</a:t>
            </a:r>
            <a:r>
              <a:rPr lang="en-US" sz="3200" dirty="0">
                <a:solidFill>
                  <a:srgbClr val="0D9E8E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dirty="0" err="1">
                <a:solidFill>
                  <a:srgbClr val="0D9E8E"/>
                </a:solidFill>
                <a:latin typeface="Calibri"/>
                <a:ea typeface="Calibri"/>
                <a:cs typeface="Calibri"/>
                <a:sym typeface="Calibri"/>
              </a:rPr>
              <a:t>Gewasbescherming</a:t>
            </a:r>
            <a:endParaRPr sz="3200" dirty="0"/>
          </a:p>
        </p:txBody>
      </p:sp>
      <p:sp>
        <p:nvSpPr>
          <p:cNvPr id="1395" name="Google Shape;1395;p1"/>
          <p:cNvSpPr txBox="1"/>
          <p:nvPr/>
        </p:nvSpPr>
        <p:spPr>
          <a:xfrm>
            <a:off x="6499271" y="2465607"/>
            <a:ext cx="5146239" cy="6171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33" tIns="60933" rIns="60933" bIns="60933" anchor="t" anchorCtr="0">
            <a:normAutofit/>
          </a:bodyPr>
          <a:lstStyle/>
          <a:p>
            <a:r>
              <a:rPr lang="nl-NL" sz="2400" b="1" dirty="0">
                <a:solidFill>
                  <a:srgbClr val="C00000"/>
                </a:solidFill>
              </a:rPr>
              <a:t>Leden Webinar 2 juli 2026</a:t>
            </a:r>
            <a:endParaRPr lang="nl-NL" sz="2400" dirty="0">
              <a:solidFill>
                <a:srgbClr val="C00000"/>
              </a:solidFill>
            </a:endParaRPr>
          </a:p>
        </p:txBody>
      </p:sp>
      <p:pic>
        <p:nvPicPr>
          <p:cNvPr id="4" name="Google Shape;1393;p1" descr="Afbeelding 21">
            <a:extLst>
              <a:ext uri="{FF2B5EF4-FFF2-40B4-BE49-F238E27FC236}">
                <a16:creationId xmlns:a16="http://schemas.microsoft.com/office/drawing/2014/main" id="{61090060-0512-C2C3-658A-88142D6A0D31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951298" y="724148"/>
            <a:ext cx="1374644" cy="37126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A61EC75E-9EB8-B74C-B273-76317284F8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76015" y="794959"/>
            <a:ext cx="1012119" cy="304135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264D075B-C1FB-D625-99F4-FDB4011CC4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38207" y="636438"/>
            <a:ext cx="993888" cy="621180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E4DEB828-0F02-2046-EB02-0044168DD29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6179" y="794959"/>
            <a:ext cx="1745045" cy="4690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E39C7AF-FC90-4729-85D9-DD37821C61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Aanleiding convenant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81E8400-76DC-34BA-2302-FF34744D2F18}"/>
              </a:ext>
            </a:extLst>
          </p:cNvPr>
          <p:cNvSpPr txBox="1">
            <a:spLocks/>
          </p:cNvSpPr>
          <p:nvPr/>
        </p:nvSpPr>
        <p:spPr>
          <a:xfrm>
            <a:off x="838200" y="1690688"/>
            <a:ext cx="10515600" cy="387109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/>
            <a:r>
              <a:rPr lang="nl-NL" dirty="0"/>
              <a:t>Initiatief Kabinet Jetten, verwoord in het coalitieakkoord</a:t>
            </a:r>
          </a:p>
          <a:p>
            <a:pPr marL="285750" indent="-285750"/>
            <a:r>
              <a:rPr lang="nl-NL" dirty="0"/>
              <a:t> “We sluiten nationale, bindende convenanten om het gebruik van schadelijke gewasbeschermingsmiddelen (op basis van </a:t>
            </a:r>
            <a:r>
              <a:rPr lang="nl-NL" dirty="0" err="1"/>
              <a:t>milieubelastingspunten</a:t>
            </a:r>
            <a:r>
              <a:rPr lang="nl-NL" dirty="0"/>
              <a:t>) fors te beperken. Er komt meer ruimte voor geïntegreerde gewasbescherming”.</a:t>
            </a:r>
          </a:p>
          <a:p>
            <a:pPr marL="285750" indent="-285750"/>
            <a:r>
              <a:rPr lang="nl-NL" dirty="0"/>
              <a:t>Convenant tweeledig doel:</a:t>
            </a:r>
          </a:p>
          <a:p>
            <a:pPr lvl="1"/>
            <a:r>
              <a:rPr lang="nl-NL" dirty="0"/>
              <a:t>bijdragen aan verlagen druk op waterkwaliteit, biodiversiteit en leefomgeving</a:t>
            </a:r>
          </a:p>
          <a:p>
            <a:pPr lvl="1"/>
            <a:r>
              <a:rPr lang="nl-NL" dirty="0"/>
              <a:t>Ondernemers kunnen blijven telen, investeren en ondernemen</a:t>
            </a:r>
          </a:p>
        </p:txBody>
      </p:sp>
      <p:pic>
        <p:nvPicPr>
          <p:cNvPr id="8" name="Google Shape;1393;p1" descr="Afbeelding 21">
            <a:extLst>
              <a:ext uri="{FF2B5EF4-FFF2-40B4-BE49-F238E27FC236}">
                <a16:creationId xmlns:a16="http://schemas.microsoft.com/office/drawing/2014/main" id="{417D5A51-6F48-3C22-90E4-0BADEA9D9EDA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486841" y="5952979"/>
            <a:ext cx="1374644" cy="37126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9B9E7746-C5C9-CF00-FF35-D8375085B9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11558" y="6023790"/>
            <a:ext cx="1012119" cy="304135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786C48C9-1413-2DBD-DEA8-B31D8DAE72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73750" y="5865269"/>
            <a:ext cx="993888" cy="621180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C8C304E3-38D9-B57C-8FCE-BF0CF4BE73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1722" y="6023790"/>
            <a:ext cx="1745045" cy="4690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926859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39205DD-60B7-6FAD-0458-5301493AA4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Verloop proces tot vandaag</a:t>
            </a:r>
          </a:p>
        </p:txBody>
      </p:sp>
      <p:sp>
        <p:nvSpPr>
          <p:cNvPr id="5" name="Tijdelijke aanduiding voor inhoud 2">
            <a:extLst>
              <a:ext uri="{FF2B5EF4-FFF2-40B4-BE49-F238E27FC236}">
                <a16:creationId xmlns:a16="http://schemas.microsoft.com/office/drawing/2014/main" id="{398BE981-C061-97DB-40BF-6622D864334C}"/>
              </a:ext>
            </a:extLst>
          </p:cNvPr>
          <p:cNvSpPr txBox="1">
            <a:spLocks/>
          </p:cNvSpPr>
          <p:nvPr/>
        </p:nvSpPr>
        <p:spPr>
          <a:xfrm>
            <a:off x="967177" y="1690688"/>
            <a:ext cx="10515600" cy="387109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/>
            <a:r>
              <a:rPr lang="nl-NL" sz="2600" dirty="0"/>
              <a:t>Gert-Jan Segers: onafhankelijk voorzitter voor het proces</a:t>
            </a:r>
          </a:p>
          <a:p>
            <a:pPr marL="285750" indent="-285750"/>
            <a:r>
              <a:rPr lang="nl-NL" sz="2600" dirty="0"/>
              <a:t>Wekelijks overleg om samen te schrijven aan </a:t>
            </a:r>
            <a:r>
              <a:rPr lang="nl-NL" sz="2600" dirty="0" err="1"/>
              <a:t>convenantstekst</a:t>
            </a:r>
            <a:endParaRPr lang="nl-NL" sz="2600" dirty="0"/>
          </a:p>
          <a:p>
            <a:pPr marL="285750" indent="-285750"/>
            <a:r>
              <a:rPr lang="nl-NL" sz="2600" dirty="0"/>
              <a:t>Aan tafel: LTO, BO Akkerbouw, NAJK, </a:t>
            </a:r>
            <a:r>
              <a:rPr lang="nl-NL" sz="2600" dirty="0" err="1"/>
              <a:t>Greenports</a:t>
            </a:r>
            <a:r>
              <a:rPr lang="nl-NL" sz="2600" dirty="0"/>
              <a:t> Nederland, CBL, LVVN, I&amp;W, IPO, VNG, UvW, </a:t>
            </a:r>
            <a:r>
              <a:rPr lang="nl-NL" sz="2600" dirty="0" err="1"/>
              <a:t>LandschappenNL</a:t>
            </a:r>
            <a:r>
              <a:rPr lang="nl-NL" sz="2600" dirty="0"/>
              <a:t>, </a:t>
            </a:r>
            <a:r>
              <a:rPr lang="nl-NL" sz="2600" dirty="0" err="1"/>
              <a:t>Natuur&amp;Milieu</a:t>
            </a:r>
            <a:r>
              <a:rPr lang="nl-NL" sz="2600" dirty="0"/>
              <a:t> en WUR</a:t>
            </a:r>
          </a:p>
          <a:p>
            <a:pPr marL="285750" indent="-285750"/>
            <a:r>
              <a:rPr lang="nl-NL" sz="2600" dirty="0"/>
              <a:t>Resultaat nu: convenant op hoofdlijnen</a:t>
            </a:r>
          </a:p>
          <a:p>
            <a:pPr marL="285750" indent="-285750"/>
            <a:r>
              <a:rPr lang="nl-NL" sz="2600" dirty="0"/>
              <a:t>Vervolg na de zomer: uitwerking van de hoofdlijnen én deelconvenanten per sector</a:t>
            </a:r>
          </a:p>
          <a:p>
            <a:pPr marL="285750" indent="-285750"/>
            <a:r>
              <a:rPr lang="nl-NL" sz="2600" dirty="0"/>
              <a:t>Eind 2026 dan een ‘totaal convenant’ </a:t>
            </a:r>
          </a:p>
          <a:p>
            <a:pPr marL="285750" indent="-285750"/>
            <a:r>
              <a:rPr lang="nl-NL" sz="2600" dirty="0"/>
              <a:t>Dan begint het pas: de uitvoering</a:t>
            </a:r>
          </a:p>
        </p:txBody>
      </p:sp>
      <p:pic>
        <p:nvPicPr>
          <p:cNvPr id="10" name="Google Shape;1393;p1" descr="Afbeelding 21">
            <a:extLst>
              <a:ext uri="{FF2B5EF4-FFF2-40B4-BE49-F238E27FC236}">
                <a16:creationId xmlns:a16="http://schemas.microsoft.com/office/drawing/2014/main" id="{8D8055FF-E746-7885-FE78-704728550F76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820669" y="6189116"/>
            <a:ext cx="1374644" cy="3712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B6F1741A-F4B9-2DC5-1886-7BD3F3A12F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45386" y="6259927"/>
            <a:ext cx="1012119" cy="304135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3E06D891-46D3-6B83-FFDA-5B6D396EB1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07578" y="6101406"/>
            <a:ext cx="993888" cy="621180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55C0E75A-F621-E0E6-2A6A-31D1CBAEF6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9435" y="6258332"/>
            <a:ext cx="1745045" cy="4690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178227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FE17B4B-9650-84B4-1CC2-E247EDBA21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Doel van het convenant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EB12D84-FA2C-58B8-9446-26CB1660D3E0}"/>
              </a:ext>
            </a:extLst>
          </p:cNvPr>
          <p:cNvSpPr txBox="1">
            <a:spLocks/>
          </p:cNvSpPr>
          <p:nvPr/>
        </p:nvSpPr>
        <p:spPr>
          <a:xfrm>
            <a:off x="838200" y="1690688"/>
            <a:ext cx="10515600" cy="387109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/>
            <a:r>
              <a:rPr lang="nl-NL" dirty="0"/>
              <a:t>Perspectief voor boeren en tuinders met behoud rentabiliteit en continuïteit</a:t>
            </a:r>
          </a:p>
          <a:p>
            <a:pPr marL="285750" indent="-285750"/>
            <a:r>
              <a:rPr lang="nl-NL" dirty="0"/>
              <a:t>Verlagen milieubelasting van gebruik gewasbeschermingsmiddelen</a:t>
            </a:r>
          </a:p>
          <a:p>
            <a:pPr marL="285750" indent="-285750"/>
            <a:r>
              <a:rPr lang="nl-NL" dirty="0"/>
              <a:t>Doelen moeten in balans met elkaar zijn</a:t>
            </a:r>
          </a:p>
          <a:p>
            <a:pPr marL="285750" indent="-285750"/>
            <a:r>
              <a:rPr lang="nl-NL" dirty="0"/>
              <a:t>Nog geen concrete invulling: </a:t>
            </a:r>
            <a:r>
              <a:rPr lang="nl-NL" dirty="0" err="1"/>
              <a:t>kpi</a:t>
            </a:r>
            <a:r>
              <a:rPr lang="nl-NL" dirty="0"/>
              <a:t>/norm en doel. Komt na de zomer</a:t>
            </a:r>
          </a:p>
          <a:p>
            <a:endParaRPr lang="nl-NL" dirty="0"/>
          </a:p>
        </p:txBody>
      </p:sp>
      <p:pic>
        <p:nvPicPr>
          <p:cNvPr id="8" name="Google Shape;1393;p1" descr="Afbeelding 21">
            <a:extLst>
              <a:ext uri="{FF2B5EF4-FFF2-40B4-BE49-F238E27FC236}">
                <a16:creationId xmlns:a16="http://schemas.microsoft.com/office/drawing/2014/main" id="{E84404E0-FCF6-119D-030D-99CC7E1B244C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820669" y="6189116"/>
            <a:ext cx="1374644" cy="37126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177B95F5-F487-20D2-F23A-5C59461F52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45386" y="6259927"/>
            <a:ext cx="1012119" cy="304135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BF52119D-9518-9A77-79EE-A274302E5B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07578" y="6101406"/>
            <a:ext cx="993888" cy="621180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92234655-2A22-5490-E4BE-1C5140A098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9435" y="6258332"/>
            <a:ext cx="1745045" cy="4690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465028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3E9864-C168-7FBB-1556-F6B89537FF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Natura 2000 en leefomgeving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B016A49-7373-A897-E498-4DC9687D640F}"/>
              </a:ext>
            </a:extLst>
          </p:cNvPr>
          <p:cNvSpPr txBox="1">
            <a:spLocks/>
          </p:cNvSpPr>
          <p:nvPr/>
        </p:nvSpPr>
        <p:spPr>
          <a:xfrm>
            <a:off x="838200" y="1690688"/>
            <a:ext cx="10515600" cy="387109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/>
            <a:r>
              <a:rPr lang="nl-NL" dirty="0"/>
              <a:t>Inzet agropartijen:</a:t>
            </a:r>
          </a:p>
          <a:p>
            <a:pPr marL="663750" lvl="4" indent="-285750">
              <a:buFont typeface="Wingdings" panose="05000000000000000000" pitchFamily="2" charset="2"/>
              <a:buChar char="ü"/>
            </a:pPr>
            <a:r>
              <a:rPr lang="nl-NL" dirty="0"/>
              <a:t>Landelijke regie en beleid voor provincies en gemeenten voor rechtszekerheid telers en uniformiteit</a:t>
            </a:r>
          </a:p>
          <a:p>
            <a:pPr marL="663750" lvl="4" indent="-285750">
              <a:buFont typeface="Wingdings" panose="05000000000000000000" pitchFamily="2" charset="2"/>
              <a:buChar char="ü"/>
            </a:pPr>
            <a:r>
              <a:rPr lang="nl-NL" dirty="0"/>
              <a:t>Landelijk beleid dat gezamenlijk wordt opgesteld</a:t>
            </a:r>
          </a:p>
          <a:p>
            <a:pPr marL="663750" lvl="4" indent="-285750">
              <a:buFont typeface="Wingdings" panose="05000000000000000000" pitchFamily="2" charset="2"/>
              <a:buChar char="ü"/>
            </a:pPr>
            <a:r>
              <a:rPr lang="nl-NL" dirty="0"/>
              <a:t>Beleid moet juridisch houdbaar zijn</a:t>
            </a:r>
          </a:p>
          <a:p>
            <a:pPr marL="663750" lvl="4" indent="-285750">
              <a:buFont typeface="Wingdings" panose="05000000000000000000" pitchFamily="2" charset="2"/>
              <a:buChar char="ü"/>
            </a:pPr>
            <a:r>
              <a:rPr lang="nl-NL" dirty="0"/>
              <a:t>Maatregelen zijn wetenschappelijk onderbouwd, proportioneel en effectief </a:t>
            </a:r>
          </a:p>
          <a:p>
            <a:pPr marL="285750" indent="-285750"/>
            <a:endParaRPr lang="nl-NL" dirty="0"/>
          </a:p>
        </p:txBody>
      </p:sp>
      <p:pic>
        <p:nvPicPr>
          <p:cNvPr id="8" name="Google Shape;1393;p1" descr="Afbeelding 21">
            <a:extLst>
              <a:ext uri="{FF2B5EF4-FFF2-40B4-BE49-F238E27FC236}">
                <a16:creationId xmlns:a16="http://schemas.microsoft.com/office/drawing/2014/main" id="{BD0129D3-6B9C-6F54-3369-2D9FAEA2A926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820669" y="6189116"/>
            <a:ext cx="1374644" cy="37126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D41EA274-8FF9-38AC-CA33-033C5DA541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45386" y="6259927"/>
            <a:ext cx="1012119" cy="304135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7D7A6038-9C6E-0CE1-F94B-C2AB603827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07578" y="6101406"/>
            <a:ext cx="993888" cy="621180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E82B212E-0F8A-4780-3DC9-A89A12020D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9435" y="6258332"/>
            <a:ext cx="1745045" cy="4690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454622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871BF62-3973-0878-A58F-AC4EA16C0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Waterkwaliteit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3D9CC98-1C1E-3DB6-D74B-008C1AEE62CF}"/>
              </a:ext>
            </a:extLst>
          </p:cNvPr>
          <p:cNvSpPr txBox="1">
            <a:spLocks/>
          </p:cNvSpPr>
          <p:nvPr/>
        </p:nvSpPr>
        <p:spPr>
          <a:xfrm>
            <a:off x="967387" y="1793598"/>
            <a:ext cx="10515600" cy="387109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/>
            <a:r>
              <a:rPr lang="nl-NL" dirty="0"/>
              <a:t>Inzet agropartijen:</a:t>
            </a:r>
          </a:p>
          <a:p>
            <a:pPr marL="663750" lvl="4" indent="-285750">
              <a:buFont typeface="Wingdings" panose="05000000000000000000" pitchFamily="2" charset="2"/>
              <a:buChar char="ü"/>
            </a:pPr>
            <a:r>
              <a:rPr lang="nl-NL" dirty="0"/>
              <a:t>KRW-doelen worden niet overal gehaald in 2027. Geldt in alle sectoren. Dus geen extra druk op agrosector</a:t>
            </a:r>
          </a:p>
          <a:p>
            <a:pPr marL="663750" lvl="4" indent="-285750">
              <a:buFont typeface="Wingdings" panose="05000000000000000000" pitchFamily="2" charset="2"/>
              <a:buChar char="ü"/>
            </a:pPr>
            <a:r>
              <a:rPr lang="nl-NL" dirty="0"/>
              <a:t>Géén generieke maatregelen, zeker niet via route toelating </a:t>
            </a:r>
            <a:r>
              <a:rPr lang="nl-NL" dirty="0" err="1"/>
              <a:t>Ctgb</a:t>
            </a:r>
            <a:endParaRPr lang="nl-NL" dirty="0"/>
          </a:p>
          <a:p>
            <a:pPr marL="663750" lvl="4" indent="-285750">
              <a:buFont typeface="Wingdings" panose="05000000000000000000" pitchFamily="2" charset="2"/>
              <a:buChar char="ü"/>
            </a:pPr>
            <a:r>
              <a:rPr lang="nl-NL" dirty="0"/>
              <a:t>Inzet voor emissiebeperking op basis gebiedsgerichte aanpakken. Extra budget hiervoor nodig</a:t>
            </a:r>
          </a:p>
          <a:p>
            <a:pPr marL="663750" lvl="4" indent="-285750">
              <a:buFont typeface="Wingdings" panose="05000000000000000000" pitchFamily="2" charset="2"/>
              <a:buChar char="ü"/>
            </a:pPr>
            <a:r>
              <a:rPr lang="nl-NL" dirty="0"/>
              <a:t>Bescherming drinkwater: geen generieke maatregelen die niet effectief zijn. Er zijn al provinciale eisen en beoordeel. Compensatie voor telers bij beperkingen</a:t>
            </a:r>
          </a:p>
          <a:p>
            <a:pPr marL="663750" lvl="4" indent="-285750">
              <a:buFont typeface="Wingdings" panose="05000000000000000000" pitchFamily="2" charset="2"/>
              <a:buChar char="ü"/>
            </a:pPr>
            <a:endParaRPr lang="nl-NL" dirty="0"/>
          </a:p>
        </p:txBody>
      </p:sp>
      <p:pic>
        <p:nvPicPr>
          <p:cNvPr id="8" name="Google Shape;1393;p1" descr="Afbeelding 21">
            <a:extLst>
              <a:ext uri="{FF2B5EF4-FFF2-40B4-BE49-F238E27FC236}">
                <a16:creationId xmlns:a16="http://schemas.microsoft.com/office/drawing/2014/main" id="{4E975CA9-D181-025C-9B0A-B9EB26689AA0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820669" y="6189116"/>
            <a:ext cx="1374644" cy="37126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6202FB6C-BD41-4FFB-44FF-A7A9D151C2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45386" y="6259927"/>
            <a:ext cx="1012119" cy="304135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5DAAD8D6-10C9-2A1F-2AE1-9CF3BF7CBF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07578" y="6101406"/>
            <a:ext cx="993888" cy="621180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FF90DA84-B983-A780-5FA2-8FE8EE22E2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9435" y="6258332"/>
            <a:ext cx="1745045" cy="4690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085617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C27DD6-9C98-9AF6-C7C6-DFFF64414D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Innovatie voor weerbare teeltsystemen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7388388-13A7-7B2F-40B7-41A0C6356CF2}"/>
              </a:ext>
            </a:extLst>
          </p:cNvPr>
          <p:cNvSpPr txBox="1">
            <a:spLocks/>
          </p:cNvSpPr>
          <p:nvPr/>
        </p:nvSpPr>
        <p:spPr>
          <a:xfrm>
            <a:off x="838200" y="1690688"/>
            <a:ext cx="10515600" cy="387109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/>
            <a:r>
              <a:rPr lang="nl-NL"/>
              <a:t>Inzet agropartijen</a:t>
            </a:r>
          </a:p>
          <a:p>
            <a:pPr marL="663750" lvl="4" indent="-285750">
              <a:buFont typeface="Wingdings" panose="05000000000000000000" pitchFamily="2" charset="2"/>
              <a:buChar char="ü"/>
            </a:pPr>
            <a:r>
              <a:rPr lang="nl-NL"/>
              <a:t>Sectoren zetten zich al in om te komen tot weerbare teeltsystemen, met een lager gebruik van chemische gewasbeschermingsmiddelen</a:t>
            </a:r>
          </a:p>
          <a:p>
            <a:pPr marL="663750" lvl="4" indent="-285750">
              <a:buFont typeface="Wingdings" panose="05000000000000000000" pitchFamily="2" charset="2"/>
              <a:buChar char="ü"/>
            </a:pPr>
            <a:r>
              <a:rPr lang="nl-NL"/>
              <a:t>Gezien wegvallende middelen en uitblijven alternatieven is er een stevig innovatieprogramma nodig, van onderzoek, kennisdeling, stimuleren innovaties in de praktijk en afdekken risico’s</a:t>
            </a:r>
          </a:p>
          <a:p>
            <a:pPr marL="663750" lvl="4" indent="-285750">
              <a:buFont typeface="Wingdings" panose="05000000000000000000" pitchFamily="2" charset="2"/>
              <a:buChar char="ü"/>
            </a:pPr>
            <a:r>
              <a:rPr lang="nl-NL"/>
              <a:t>Programma gebaseerd op behoeften sectoren én met voldoende budget en omvang</a:t>
            </a:r>
          </a:p>
          <a:p>
            <a:pPr marL="663750" lvl="4" indent="-285750">
              <a:buFont typeface="Wingdings" panose="05000000000000000000" pitchFamily="2" charset="2"/>
              <a:buChar char="ü"/>
            </a:pPr>
            <a:r>
              <a:rPr lang="nl-NL"/>
              <a:t>Versnelde beschikbaar alternatieven, waaronder groene middelen</a:t>
            </a:r>
          </a:p>
          <a:p>
            <a:pPr marL="663750" lvl="4" indent="-285750">
              <a:buFont typeface="Wingdings" panose="05000000000000000000" pitchFamily="2" charset="2"/>
              <a:buChar char="ü"/>
            </a:pPr>
            <a:endParaRPr lang="nl-NL" dirty="0"/>
          </a:p>
        </p:txBody>
      </p:sp>
      <p:pic>
        <p:nvPicPr>
          <p:cNvPr id="4" name="Google Shape;1393;p1" descr="Afbeelding 21">
            <a:extLst>
              <a:ext uri="{FF2B5EF4-FFF2-40B4-BE49-F238E27FC236}">
                <a16:creationId xmlns:a16="http://schemas.microsoft.com/office/drawing/2014/main" id="{E4F71A39-359D-31E9-0352-35B5446731A7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820669" y="6189116"/>
            <a:ext cx="1374644" cy="37126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20D52990-6855-683C-2A9F-FF14882808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45386" y="6259927"/>
            <a:ext cx="1012119" cy="304135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E6A01558-D601-A635-B252-60C3725492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07578" y="6101406"/>
            <a:ext cx="993888" cy="621180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26D266C3-498B-EC03-A4AC-83C8DC562F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9435" y="6258332"/>
            <a:ext cx="1745045" cy="4690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418681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4962334-70E5-6C3E-E3DC-B213B03DAB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Benchmark en sturing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0462FCC-1C16-EDBF-E901-7DD2051EEB5E}"/>
              </a:ext>
            </a:extLst>
          </p:cNvPr>
          <p:cNvSpPr txBox="1">
            <a:spLocks/>
          </p:cNvSpPr>
          <p:nvPr/>
        </p:nvSpPr>
        <p:spPr>
          <a:xfrm>
            <a:off x="952872" y="1690688"/>
            <a:ext cx="10515600" cy="387109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/>
            <a:r>
              <a:rPr lang="nl-NL"/>
              <a:t>Inzet agropartijen:</a:t>
            </a:r>
          </a:p>
          <a:p>
            <a:pPr marL="663750" lvl="4" indent="-285750">
              <a:buFont typeface="Wingdings" panose="05000000000000000000" pitchFamily="2" charset="2"/>
              <a:buChar char="ü"/>
            </a:pPr>
            <a:r>
              <a:rPr lang="nl-NL"/>
              <a:t>Inrichten systeem voor benchmark telers, adviseurs en andere erfbetreders. Hiermee kunnen telers zichzelf vergelijken met collega’s: inzicht – sturen en verbeteren mbt milieubelasting</a:t>
            </a:r>
          </a:p>
          <a:p>
            <a:pPr marL="663750" lvl="4" indent="-285750">
              <a:buFont typeface="Wingdings" panose="05000000000000000000" pitchFamily="2" charset="2"/>
              <a:buChar char="ü"/>
            </a:pPr>
            <a:r>
              <a:rPr lang="nl-NL"/>
              <a:t>Inrichten van een ‘Autoriteit gewasbescherming’ die de data registreert en de analyses maakt</a:t>
            </a:r>
          </a:p>
          <a:p>
            <a:pPr marL="663750" lvl="4" indent="-285750">
              <a:buFont typeface="Wingdings" panose="05000000000000000000" pitchFamily="2" charset="2"/>
              <a:buChar char="ü"/>
            </a:pPr>
            <a:r>
              <a:rPr lang="nl-NL"/>
              <a:t>Autoriteit valt niet onder de overheid, voert geen wettelijke taak uit</a:t>
            </a:r>
          </a:p>
          <a:p>
            <a:pPr marL="663750" lvl="4" indent="-285750">
              <a:buFont typeface="Wingdings" panose="05000000000000000000" pitchFamily="2" charset="2"/>
              <a:buChar char="ü"/>
            </a:pPr>
            <a:r>
              <a:rPr lang="nl-NL"/>
              <a:t>Afspraken maken over toegang tot dat data op geaggregeerd en geanonimiseerd niveau</a:t>
            </a:r>
          </a:p>
          <a:p>
            <a:pPr marL="663750" lvl="4" indent="-285750">
              <a:buFont typeface="Wingdings" panose="05000000000000000000" pitchFamily="2" charset="2"/>
              <a:buChar char="ü"/>
            </a:pPr>
            <a:endParaRPr lang="nl-NL" dirty="0"/>
          </a:p>
        </p:txBody>
      </p:sp>
      <p:pic>
        <p:nvPicPr>
          <p:cNvPr id="4" name="Google Shape;1393;p1" descr="Afbeelding 21">
            <a:extLst>
              <a:ext uri="{FF2B5EF4-FFF2-40B4-BE49-F238E27FC236}">
                <a16:creationId xmlns:a16="http://schemas.microsoft.com/office/drawing/2014/main" id="{396D919E-686B-ABC5-FCFC-88E9247BDF7A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820669" y="6189116"/>
            <a:ext cx="1374644" cy="37126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BAF748E2-6A2B-7E35-061C-F2D909EB53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45386" y="6259927"/>
            <a:ext cx="1012119" cy="304135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26A58AEA-C536-B66D-6E92-F9409EC651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07578" y="6101406"/>
            <a:ext cx="993888" cy="621180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7A8B86CD-5891-F59B-062B-D5C9FB650E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9435" y="6258332"/>
            <a:ext cx="1745045" cy="4690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52962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818CB3-870A-0D98-2088-72A607F051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Markt en keten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1B4CF39-8B58-540D-E266-822E83305219}"/>
              </a:ext>
            </a:extLst>
          </p:cNvPr>
          <p:cNvSpPr txBox="1">
            <a:spLocks/>
          </p:cNvSpPr>
          <p:nvPr/>
        </p:nvSpPr>
        <p:spPr>
          <a:xfrm>
            <a:off x="952872" y="1690688"/>
            <a:ext cx="10515600" cy="387109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/>
            <a:r>
              <a:rPr lang="nl-NL"/>
              <a:t>Sleutel tot succes komen tot weerbare teeltsystemen ligt bij de ketenpartijen. Zij zijn de sturende kracht in deze ontwikkeling</a:t>
            </a:r>
          </a:p>
          <a:p>
            <a:pPr marL="285750" indent="-285750"/>
            <a:r>
              <a:rPr lang="nl-NL"/>
              <a:t>We vragen concrete bijdragen</a:t>
            </a:r>
          </a:p>
          <a:p>
            <a:pPr marL="285750" indent="-285750"/>
            <a:r>
              <a:rPr lang="nl-NL"/>
              <a:t>Het behalen van de doelen van het convenant, waaronder het komen tot weerbare teeltsystemen’worden mede bepaald door de inzet van ketenpartijen</a:t>
            </a:r>
            <a:endParaRPr lang="nl-NL" dirty="0"/>
          </a:p>
        </p:txBody>
      </p:sp>
      <p:pic>
        <p:nvPicPr>
          <p:cNvPr id="4" name="Google Shape;1393;p1" descr="Afbeelding 21">
            <a:extLst>
              <a:ext uri="{FF2B5EF4-FFF2-40B4-BE49-F238E27FC236}">
                <a16:creationId xmlns:a16="http://schemas.microsoft.com/office/drawing/2014/main" id="{8E05D5AC-AD0D-C266-3D58-A03C376D7D78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820669" y="6189116"/>
            <a:ext cx="1374644" cy="37126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13308A06-1DE5-2C88-6AF0-6D23849E1E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45386" y="6259927"/>
            <a:ext cx="1012119" cy="304135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F6613728-405F-F7CF-79CC-E99A514CAC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07578" y="6101406"/>
            <a:ext cx="993888" cy="621180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BF1EBD6F-9221-1CB8-53C9-D32E0520B8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9435" y="6258332"/>
            <a:ext cx="1745045" cy="4690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52475616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497</Words>
  <Application>Microsoft Office PowerPoint</Application>
  <PresentationFormat>Breedbeeld</PresentationFormat>
  <Paragraphs>49</Paragraphs>
  <Slides>9</Slides>
  <Notes>1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9</vt:i4>
      </vt:variant>
    </vt:vector>
  </HeadingPairs>
  <TitlesOfParts>
    <vt:vector size="15" baseType="lpstr">
      <vt:lpstr>Aptos</vt:lpstr>
      <vt:lpstr>Aptos Display</vt:lpstr>
      <vt:lpstr>Arial</vt:lpstr>
      <vt:lpstr>Calibri</vt:lpstr>
      <vt:lpstr>Wingdings</vt:lpstr>
      <vt:lpstr>Kantoorthema</vt:lpstr>
      <vt:lpstr>PowerPoint-presentatie</vt:lpstr>
      <vt:lpstr>Aanleiding convenant</vt:lpstr>
      <vt:lpstr>Verloop proces tot vandaag</vt:lpstr>
      <vt:lpstr>Doel van het convenant</vt:lpstr>
      <vt:lpstr>Natura 2000 en leefomgeving</vt:lpstr>
      <vt:lpstr>Waterkwaliteit</vt:lpstr>
      <vt:lpstr>Innovatie voor weerbare teeltsystemen</vt:lpstr>
      <vt:lpstr>Benchmark en sturing</vt:lpstr>
      <vt:lpstr>Markt en keten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Swetta Mul</dc:creator>
  <cp:lastModifiedBy>Bjorn van den Boom</cp:lastModifiedBy>
  <cp:revision>2</cp:revision>
  <dcterms:created xsi:type="dcterms:W3CDTF">2026-07-01T09:57:42Z</dcterms:created>
  <dcterms:modified xsi:type="dcterms:W3CDTF">2026-07-01T12:25:50Z</dcterms:modified>
</cp:coreProperties>
</file>